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120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564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27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21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2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7/14/2021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7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8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77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1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0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9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8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7/14/2021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83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pidtables.com/calc/math/binary-calculator.html" TargetMode="External"/><Relationship Id="rId2" Type="http://schemas.openxmlformats.org/officeDocument/2006/relationships/hyperlink" Target="https://www.rapidtables.com/convert/number/hex-dec-bin-converte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sparkfun.com/tutorials/digital-logic/all" TargetMode="External"/><Relationship Id="rId4" Type="http://schemas.openxmlformats.org/officeDocument/2006/relationships/hyperlink" Target="https://bitwisecmd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6" name="Video 15">
            <a:extLst>
              <a:ext uri="{FF2B5EF4-FFF2-40B4-BE49-F238E27FC236}">
                <a16:creationId xmlns:a16="http://schemas.microsoft.com/office/drawing/2014/main" id="{2554C7A2-9740-423D-BABD-56525185D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F2621C38-FE94-4B56-ABB1-36B5A4B6A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30222" y="1469365"/>
            <a:ext cx="3864334" cy="4678625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0AF70D-52CB-46E1-BF84-B75905683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37512" y="1610141"/>
            <a:ext cx="3681452" cy="4389122"/>
          </a:xfrm>
          <a:custGeom>
            <a:avLst/>
            <a:gdLst>
              <a:gd name="connsiteX0" fmla="*/ 1177679 w 2567901"/>
              <a:gd name="connsiteY0" fmla="*/ 1063 h 2687367"/>
              <a:gd name="connsiteX1" fmla="*/ 1603094 w 2567901"/>
              <a:gd name="connsiteY1" fmla="*/ 35223 h 2687367"/>
              <a:gd name="connsiteX2" fmla="*/ 1980105 w 2567901"/>
              <a:gd name="connsiteY2" fmla="*/ 249099 h 2687367"/>
              <a:gd name="connsiteX3" fmla="*/ 2278200 w 2567901"/>
              <a:gd name="connsiteY3" fmla="*/ 726784 h 2687367"/>
              <a:gd name="connsiteX4" fmla="*/ 2333016 w 2567901"/>
              <a:gd name="connsiteY4" fmla="*/ 829771 h 2687367"/>
              <a:gd name="connsiteX5" fmla="*/ 2555036 w 2567901"/>
              <a:gd name="connsiteY5" fmla="*/ 1632596 h 2687367"/>
              <a:gd name="connsiteX6" fmla="*/ 1783436 w 2567901"/>
              <a:gd name="connsiteY6" fmla="*/ 2487849 h 2687367"/>
              <a:gd name="connsiteX7" fmla="*/ 1613480 w 2567901"/>
              <a:gd name="connsiteY7" fmla="*/ 2562316 h 2687367"/>
              <a:gd name="connsiteX8" fmla="*/ 1100869 w 2567901"/>
              <a:gd name="connsiteY8" fmla="*/ 2676769 h 2687367"/>
              <a:gd name="connsiteX9" fmla="*/ 614178 w 2567901"/>
              <a:gd name="connsiteY9" fmla="*/ 2456196 h 2687367"/>
              <a:gd name="connsiteX10" fmla="*/ 240586 w 2567901"/>
              <a:gd name="connsiteY10" fmla="*/ 2032054 h 2687367"/>
              <a:gd name="connsiteX11" fmla="*/ 30245 w 2567901"/>
              <a:gd name="connsiteY11" fmla="*/ 1481541 h 2687367"/>
              <a:gd name="connsiteX12" fmla="*/ 25021 w 2567901"/>
              <a:gd name="connsiteY12" fmla="*/ 905889 h 2687367"/>
              <a:gd name="connsiteX13" fmla="*/ 218217 w 2567901"/>
              <a:gd name="connsiteY13" fmla="*/ 450248 h 2687367"/>
              <a:gd name="connsiteX14" fmla="*/ 561607 w 2567901"/>
              <a:gd name="connsiteY14" fmla="*/ 156432 h 2687367"/>
              <a:gd name="connsiteX15" fmla="*/ 1177679 w 2567901"/>
              <a:gd name="connsiteY15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7901" h="2687367">
                <a:moveTo>
                  <a:pt x="1177679" y="1063"/>
                </a:moveTo>
                <a:cubicBezTo>
                  <a:pt x="1314507" y="-3704"/>
                  <a:pt x="1457510" y="7543"/>
                  <a:pt x="1603094" y="35223"/>
                </a:cubicBezTo>
                <a:cubicBezTo>
                  <a:pt x="1757985" y="64671"/>
                  <a:pt x="1874247" y="130651"/>
                  <a:pt x="1980105" y="249099"/>
                </a:cubicBezTo>
                <a:cubicBezTo>
                  <a:pt x="2090840" y="372996"/>
                  <a:pt x="2181857" y="544832"/>
                  <a:pt x="2278200" y="726784"/>
                </a:cubicBezTo>
                <a:cubicBezTo>
                  <a:pt x="2295948" y="760348"/>
                  <a:pt x="2314335" y="795032"/>
                  <a:pt x="2333016" y="829771"/>
                </a:cubicBezTo>
                <a:cubicBezTo>
                  <a:pt x="2500190" y="1140721"/>
                  <a:pt x="2605991" y="1364587"/>
                  <a:pt x="2555036" y="1632596"/>
                </a:cubicBezTo>
                <a:cubicBezTo>
                  <a:pt x="2477395" y="2040959"/>
                  <a:pt x="2246644" y="2296751"/>
                  <a:pt x="1783436" y="2487849"/>
                </a:cubicBezTo>
                <a:cubicBezTo>
                  <a:pt x="1722809" y="2512855"/>
                  <a:pt x="1667214" y="2537996"/>
                  <a:pt x="1613480" y="2562316"/>
                </a:cubicBezTo>
                <a:cubicBezTo>
                  <a:pt x="1390692" y="2663095"/>
                  <a:pt x="1275870" y="2710042"/>
                  <a:pt x="1100869" y="2676769"/>
                </a:cubicBezTo>
                <a:cubicBezTo>
                  <a:pt x="927103" y="2643732"/>
                  <a:pt x="763363" y="2569490"/>
                  <a:pt x="614178" y="2456196"/>
                </a:cubicBezTo>
                <a:cubicBezTo>
                  <a:pt x="468245" y="2345340"/>
                  <a:pt x="342509" y="2202615"/>
                  <a:pt x="240586" y="2032054"/>
                </a:cubicBezTo>
                <a:cubicBezTo>
                  <a:pt x="140365" y="1864400"/>
                  <a:pt x="67610" y="1674071"/>
                  <a:pt x="30245" y="1481541"/>
                </a:cubicBezTo>
                <a:cubicBezTo>
                  <a:pt x="-8261" y="1283803"/>
                  <a:pt x="-9994" y="1090060"/>
                  <a:pt x="25021" y="905889"/>
                </a:cubicBezTo>
                <a:cubicBezTo>
                  <a:pt x="58043" y="732204"/>
                  <a:pt x="123071" y="578936"/>
                  <a:pt x="218217" y="450248"/>
                </a:cubicBezTo>
                <a:cubicBezTo>
                  <a:pt x="307436" y="329654"/>
                  <a:pt x="422987" y="230806"/>
                  <a:pt x="561607" y="156432"/>
                </a:cubicBezTo>
                <a:cubicBezTo>
                  <a:pt x="738731" y="61442"/>
                  <a:pt x="949631" y="9010"/>
                  <a:pt x="1177679" y="1063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EE0B2B1-B908-4F09-B881-BA114A73D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52398" y="1729211"/>
            <a:ext cx="3260032" cy="4143027"/>
          </a:xfrm>
          <a:custGeom>
            <a:avLst/>
            <a:gdLst>
              <a:gd name="connsiteX0" fmla="*/ 1151661 w 2246489"/>
              <a:gd name="connsiteY0" fmla="*/ 1443 h 2351005"/>
              <a:gd name="connsiteX1" fmla="*/ 1402443 w 2246489"/>
              <a:gd name="connsiteY1" fmla="*/ 30814 h 2351005"/>
              <a:gd name="connsiteX2" fmla="*/ 1732265 w 2246489"/>
              <a:gd name="connsiteY2" fmla="*/ 217920 h 2351005"/>
              <a:gd name="connsiteX3" fmla="*/ 1993051 w 2246489"/>
              <a:gd name="connsiteY3" fmla="*/ 635816 h 2351005"/>
              <a:gd name="connsiteX4" fmla="*/ 2041004 w 2246489"/>
              <a:gd name="connsiteY4" fmla="*/ 725913 h 2351005"/>
              <a:gd name="connsiteX5" fmla="*/ 2235234 w 2246489"/>
              <a:gd name="connsiteY5" fmla="*/ 1428254 h 2351005"/>
              <a:gd name="connsiteX6" fmla="*/ 1560212 w 2246489"/>
              <a:gd name="connsiteY6" fmla="*/ 2176460 h 2351005"/>
              <a:gd name="connsiteX7" fmla="*/ 1411529 w 2246489"/>
              <a:gd name="connsiteY7" fmla="*/ 2241605 h 2351005"/>
              <a:gd name="connsiteX8" fmla="*/ 963078 w 2246489"/>
              <a:gd name="connsiteY8" fmla="*/ 2341734 h 2351005"/>
              <a:gd name="connsiteX9" fmla="*/ 537304 w 2246489"/>
              <a:gd name="connsiteY9" fmla="*/ 2148767 h 2351005"/>
              <a:gd name="connsiteX10" fmla="*/ 210472 w 2246489"/>
              <a:gd name="connsiteY10" fmla="*/ 1777713 h 2351005"/>
              <a:gd name="connsiteX11" fmla="*/ 26459 w 2246489"/>
              <a:gd name="connsiteY11" fmla="*/ 1296106 h 2351005"/>
              <a:gd name="connsiteX12" fmla="*/ 21889 w 2246489"/>
              <a:gd name="connsiteY12" fmla="*/ 792504 h 2351005"/>
              <a:gd name="connsiteX13" fmla="*/ 190903 w 2246489"/>
              <a:gd name="connsiteY13" fmla="*/ 393892 h 2351005"/>
              <a:gd name="connsiteX14" fmla="*/ 491313 w 2246489"/>
              <a:gd name="connsiteY14" fmla="*/ 136852 h 2351005"/>
              <a:gd name="connsiteX15" fmla="*/ 1151661 w 2246489"/>
              <a:gd name="connsiteY15" fmla="*/ 1443 h 235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46489" h="2351005">
                <a:moveTo>
                  <a:pt x="1151661" y="1443"/>
                </a:moveTo>
                <a:cubicBezTo>
                  <a:pt x="1233631" y="4917"/>
                  <a:pt x="1317535" y="14671"/>
                  <a:pt x="1402443" y="30814"/>
                </a:cubicBezTo>
                <a:cubicBezTo>
                  <a:pt x="1537948" y="56577"/>
                  <a:pt x="1639656" y="114298"/>
                  <a:pt x="1732265" y="217920"/>
                </a:cubicBezTo>
                <a:cubicBezTo>
                  <a:pt x="1829139" y="326311"/>
                  <a:pt x="1908765" y="476638"/>
                  <a:pt x="1993051" y="635816"/>
                </a:cubicBezTo>
                <a:cubicBezTo>
                  <a:pt x="2008576" y="665180"/>
                  <a:pt x="2024662" y="695523"/>
                  <a:pt x="2041004" y="725913"/>
                </a:cubicBezTo>
                <a:cubicBezTo>
                  <a:pt x="2187254" y="997942"/>
                  <a:pt x="2279812" y="1193790"/>
                  <a:pt x="2235234" y="1428254"/>
                </a:cubicBezTo>
                <a:cubicBezTo>
                  <a:pt x="2167312" y="1785504"/>
                  <a:pt x="1965442" y="2009279"/>
                  <a:pt x="1560212" y="2176460"/>
                </a:cubicBezTo>
                <a:cubicBezTo>
                  <a:pt x="1507174" y="2198335"/>
                  <a:pt x="1458538" y="2220330"/>
                  <a:pt x="1411529" y="2241605"/>
                </a:cubicBezTo>
                <a:cubicBezTo>
                  <a:pt x="1216626" y="2329770"/>
                  <a:pt x="1116176" y="2370842"/>
                  <a:pt x="963078" y="2341734"/>
                </a:cubicBezTo>
                <a:cubicBezTo>
                  <a:pt x="811062" y="2312832"/>
                  <a:pt x="667816" y="2247882"/>
                  <a:pt x="537304" y="2148767"/>
                </a:cubicBezTo>
                <a:cubicBezTo>
                  <a:pt x="409636" y="2051788"/>
                  <a:pt x="299638" y="1926926"/>
                  <a:pt x="210472" y="1777713"/>
                </a:cubicBezTo>
                <a:cubicBezTo>
                  <a:pt x="122796" y="1631044"/>
                  <a:pt x="59147" y="1464537"/>
                  <a:pt x="26459" y="1296106"/>
                </a:cubicBezTo>
                <a:cubicBezTo>
                  <a:pt x="-7227" y="1123116"/>
                  <a:pt x="-8744" y="953623"/>
                  <a:pt x="21889" y="792504"/>
                </a:cubicBezTo>
                <a:cubicBezTo>
                  <a:pt x="50778" y="640558"/>
                  <a:pt x="107667" y="506474"/>
                  <a:pt x="190903" y="393892"/>
                </a:cubicBezTo>
                <a:cubicBezTo>
                  <a:pt x="268956" y="288393"/>
                  <a:pt x="370042" y="201917"/>
                  <a:pt x="491313" y="136852"/>
                </a:cubicBezTo>
                <a:cubicBezTo>
                  <a:pt x="677259" y="37131"/>
                  <a:pt x="905753" y="-8977"/>
                  <a:pt x="1151661" y="1443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DDA06-D5CA-4580-884B-BC36C6A6D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263" y="2428063"/>
            <a:ext cx="3691581" cy="2186393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3700">
                <a:solidFill>
                  <a:schemeClr val="bg1"/>
                </a:solidFill>
              </a:rPr>
              <a:t>Digital Logic and Numeral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1236B-4916-4319-8BAE-498C32C6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7200" y="4614456"/>
            <a:ext cx="3247403" cy="678633"/>
          </a:xfrm>
        </p:spPr>
        <p:txBody>
          <a:bodyPr anchor="t">
            <a:normAutofit/>
          </a:bodyPr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7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8D31-016D-41C8-9D20-DD3AFA2C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 use: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9A08-CA91-4669-AD24-2BC4DF5EF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https://www.rapidtables.com/convert/number/hex-dec-bin-converter.html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https://www.rapidtables.com/calc/math/binary-calculator.html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https://bitwisecmd.com/</a:t>
            </a:r>
            <a:r>
              <a:rPr lang="en-US" dirty="0"/>
              <a:t> This is  a good resource for Bitwise operations, Visually shows the calculation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https://learn.sparkfun.com/tutorials/digital-logic</a:t>
            </a:r>
            <a:r>
              <a:rPr lang="en-US">
                <a:hlinkClick r:id="rId5"/>
              </a:rPr>
              <a:t>/all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6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E764-B110-4882-A2E8-0607A5F0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Logic: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0318-66E4-4D0F-93CE-5DC20470D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1" y="2312276"/>
            <a:ext cx="5507976" cy="3651504"/>
          </a:xfrm>
        </p:spPr>
        <p:txBody>
          <a:bodyPr/>
          <a:lstStyle/>
          <a:p>
            <a:r>
              <a:rPr lang="en-US" dirty="0"/>
              <a:t>Also known as Boolean Logic, is the fundamental principle underneath all of computing.</a:t>
            </a:r>
          </a:p>
          <a:p>
            <a:endParaRPr lang="en-US" dirty="0"/>
          </a:p>
          <a:p>
            <a:r>
              <a:rPr lang="en-US" dirty="0"/>
              <a:t>It quite literally is the use of all the 1s and 0s from the ground up.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B65380-5B61-4B66-A14D-491E653F3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84" y="793599"/>
            <a:ext cx="4145355" cy="4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86C6-779A-412B-9E74-1526716B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operations: </a:t>
            </a:r>
            <a:br>
              <a:rPr lang="en-US" dirty="0"/>
            </a:br>
            <a:r>
              <a:rPr lang="en-US" dirty="0"/>
              <a:t>AND, OR, NOT, XOR, NOR and NAND</a:t>
            </a:r>
          </a:p>
        </p:txBody>
      </p:sp>
      <p:pic>
        <p:nvPicPr>
          <p:cNvPr id="5" name="Content Placeholder 4" descr="Text, calendar, square&#10;&#10;Description automatically generated">
            <a:extLst>
              <a:ext uri="{FF2B5EF4-FFF2-40B4-BE49-F238E27FC236}">
                <a16:creationId xmlns:a16="http://schemas.microsoft.com/office/drawing/2014/main" id="{3B0C960C-9837-4168-A0A3-3549293CC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7" r="4885"/>
          <a:stretch/>
        </p:blipFill>
        <p:spPr>
          <a:xfrm>
            <a:off x="2445249" y="2301553"/>
            <a:ext cx="7921376" cy="4311871"/>
          </a:xfrm>
        </p:spPr>
      </p:pic>
    </p:spTree>
    <p:extLst>
      <p:ext uri="{BB962C8B-B14F-4D97-AF65-F5344CB8AC3E}">
        <p14:creationId xmlns:p14="http://schemas.microsoft.com/office/powerpoint/2010/main" val="403120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4704-D82A-495B-B738-B10D1748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40" y="0"/>
            <a:ext cx="8770571" cy="718760"/>
          </a:xfrm>
        </p:spPr>
        <p:txBody>
          <a:bodyPr>
            <a:normAutofit fontScale="90000"/>
          </a:bodyPr>
          <a:lstStyle/>
          <a:p>
            <a:r>
              <a:rPr lang="en-US" dirty="0"/>
              <a:t>Classroom Tool: </a:t>
            </a:r>
            <a:r>
              <a:rPr lang="en-US" dirty="0" err="1"/>
              <a:t>CircuitVerse</a:t>
            </a:r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A19C60-68BC-4F5A-AA76-D3C2CCC8B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1"/>
          <a:stretch/>
        </p:blipFill>
        <p:spPr>
          <a:xfrm>
            <a:off x="596900" y="833343"/>
            <a:ext cx="10210800" cy="51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0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DA39-5F1E-4FD7-81D9-E53DC670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2EDC12-C981-4048-83F5-AC09BD6F4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8"/>
          <a:stretch/>
        </p:blipFill>
        <p:spPr>
          <a:xfrm>
            <a:off x="539751" y="2273299"/>
            <a:ext cx="5016500" cy="385048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0FCF70D-B63A-4F8E-A499-98248E7CB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50" y="2273299"/>
            <a:ext cx="3803650" cy="395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6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03B9-C0F9-4FD5-8CC6-16F3378B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uses: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87C8-55ED-433C-920A-7652C76DB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Networking Addressing</a:t>
            </a:r>
          </a:p>
          <a:p>
            <a:r>
              <a:rPr lang="en-US" sz="2400" dirty="0"/>
              <a:t>Understanding Data types/sizes in Programming</a:t>
            </a:r>
          </a:p>
          <a:p>
            <a:r>
              <a:rPr lang="en-US" sz="2400" dirty="0"/>
              <a:t>Digital Electronics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4099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394B4-94F0-43CA-B92B-EC361E26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Hexadecimal: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9A9C7F6-E352-42FC-BB90-6B28C8AD9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87" y="2282595"/>
            <a:ext cx="4867313" cy="409370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EA9959CF-C3B7-441F-B38B-A076E4494F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82"/>
          <a:stretch/>
        </p:blipFill>
        <p:spPr>
          <a:xfrm>
            <a:off x="5245750" y="2545622"/>
            <a:ext cx="6682763" cy="148190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35755B0-248A-4EDB-9F2E-97110F35B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250" y="4785664"/>
            <a:ext cx="6044398" cy="15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1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DC49-CA04-4F53-A2A1-5AD0B3DE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34239-2BA5-44A5-A4D4-1525DAF0D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Color </a:t>
            </a:r>
            <a:r>
              <a:rPr lang="en-US" dirty="0" err="1"/>
              <a:t>Pallette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More digestible way of viewing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58991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6F6B-155D-473A-BBC4-4639FDF0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BF9A059-1BC4-4003-BB61-F8351FE03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11" y="340620"/>
            <a:ext cx="7309289" cy="6366609"/>
          </a:xfrm>
        </p:spPr>
      </p:pic>
    </p:spTree>
    <p:extLst>
      <p:ext uri="{BB962C8B-B14F-4D97-AF65-F5344CB8AC3E}">
        <p14:creationId xmlns:p14="http://schemas.microsoft.com/office/powerpoint/2010/main" val="350936819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LeftStep">
      <a:dk1>
        <a:srgbClr val="000000"/>
      </a:dk1>
      <a:lt1>
        <a:srgbClr val="FFFFFF"/>
      </a:lt1>
      <a:dk2>
        <a:srgbClr val="1B252F"/>
      </a:dk2>
      <a:lt2>
        <a:srgbClr val="F1F3F0"/>
      </a:lt2>
      <a:accent1>
        <a:srgbClr val="AD43CD"/>
      </a:accent1>
      <a:accent2>
        <a:srgbClr val="6333BC"/>
      </a:accent2>
      <a:accent3>
        <a:srgbClr val="434BCD"/>
      </a:accent3>
      <a:accent4>
        <a:srgbClr val="3173BB"/>
      </a:accent4>
      <a:accent5>
        <a:srgbClr val="42BCCA"/>
      </a:accent5>
      <a:accent6>
        <a:srgbClr val="31BB90"/>
      </a:accent6>
      <a:hlink>
        <a:srgbClr val="4C9D34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153</Words>
  <Application>Microsoft Office PowerPoint</Application>
  <PresentationFormat>Widescreen</PresentationFormat>
  <Paragraphs>24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Meiryo</vt:lpstr>
      <vt:lpstr>Corbel</vt:lpstr>
      <vt:lpstr>SketchLinesVTI</vt:lpstr>
      <vt:lpstr>Digital Logic and Numeral Systems</vt:lpstr>
      <vt:lpstr>Digital Logic:</vt:lpstr>
      <vt:lpstr>Main operations:  AND, OR, NOT, XOR, NOR and NAND</vt:lpstr>
      <vt:lpstr>Classroom Tool: CircuitVerse</vt:lpstr>
      <vt:lpstr>Binary</vt:lpstr>
      <vt:lpstr>Binary uses:</vt:lpstr>
      <vt:lpstr>Hexadecimal:</vt:lpstr>
      <vt:lpstr>Hexadecimal Uses</vt:lpstr>
      <vt:lpstr>ASCII</vt:lpstr>
      <vt:lpstr>Resources I use: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Logic and Numeral Systems</dc:title>
  <dc:creator>Ian Cook</dc:creator>
  <cp:lastModifiedBy>Ian Cook</cp:lastModifiedBy>
  <cp:revision>5</cp:revision>
  <dcterms:created xsi:type="dcterms:W3CDTF">2021-07-14T18:10:54Z</dcterms:created>
  <dcterms:modified xsi:type="dcterms:W3CDTF">2021-07-14T20:24:53Z</dcterms:modified>
</cp:coreProperties>
</file>